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TR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8CACA7-7148-4203-AB35-10077311EF80}">
  <a:tblStyle styleId="{158CACA7-7148-4203-AB35-10077311EF8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7363d201c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57363d201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7363d201c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57363d201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363d201c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57363d201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7363d201c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57363d201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7363d201c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57363d201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716fd10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716fd10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716fd10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716fd10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asymmetry of time - how to reduce to a soundbite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Audience soundbites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‘Almost all studies in ml do test-train split’ that’s a bad idea when you have time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716fd10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716fd109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716fd10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716fd10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Notes from Ken: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Record myself on zoom call and measure how much time to spend on each slide. &gt;2 slides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Provide some memes and keep things snappy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7363d201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7363d201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7363d201c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257363d201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716fd109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716fd109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Thesis: it will be harder to do Citation Recommendation as Paper A is chosen further forward in time due to citation graph evolution and academic topic development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716fd10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716fd109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7363d201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7363d201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7363d201c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257363d201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7363d201c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57363d201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363d201c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257363d201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363d201c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57363d201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7363d201c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57363d201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7363d201c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57363d201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7363d201c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57363d201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deliverables.m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748500" y="408600"/>
            <a:ext cx="76470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A6C"/>
              </a:buClr>
              <a:buSzPts val="4500"/>
              <a:buFont typeface="NTR"/>
              <a:buNone/>
            </a:pPr>
            <a:r>
              <a:rPr lang="en-GB" b="1">
                <a:solidFill>
                  <a:srgbClr val="2B3A6C"/>
                </a:solidFill>
                <a:latin typeface="NTR"/>
                <a:ea typeface="NTR"/>
                <a:cs typeface="NTR"/>
                <a:sym typeface="NTR"/>
              </a:rPr>
              <a:t>Wednesday Update</a:t>
            </a:r>
            <a:br>
              <a:rPr lang="en-GB" b="1">
                <a:solidFill>
                  <a:srgbClr val="2B3A6C"/>
                </a:solidFill>
                <a:latin typeface="NTR"/>
                <a:ea typeface="NTR"/>
                <a:cs typeface="NTR"/>
                <a:sym typeface="NTR"/>
              </a:rPr>
            </a:br>
            <a:r>
              <a:rPr lang="en-GB" sz="1800" b="1">
                <a:solidFill>
                  <a:srgbClr val="2B3A6C"/>
                </a:solidFill>
                <a:latin typeface="NTR"/>
                <a:ea typeface="NTR"/>
                <a:cs typeface="NTR"/>
                <a:sym typeface="NTR"/>
              </a:rPr>
              <a:t>Better Together: Text + Context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006950" y="2741725"/>
            <a:ext cx="7130100" cy="21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A6C"/>
              </a:buClr>
              <a:buSzPts val="1800"/>
              <a:buNone/>
            </a:pPr>
            <a:r>
              <a:rPr lang="en-GB" b="1" i="0" dirty="0">
                <a:solidFill>
                  <a:srgbClr val="2B3A6C"/>
                </a:solidFill>
                <a:latin typeface="NTR"/>
                <a:ea typeface="NTR"/>
                <a:cs typeface="NTR"/>
                <a:sym typeface="NTR"/>
              </a:rPr>
              <a:t>Kenneth Church</a:t>
            </a:r>
            <a:endParaRPr dirty="0">
              <a:solidFill>
                <a:srgbClr val="2B3A6C"/>
              </a:solidFill>
              <a:latin typeface="NTR"/>
              <a:ea typeface="NTR"/>
              <a:cs typeface="NTR"/>
              <a:sym typeface="NTR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A6C"/>
              </a:buClr>
              <a:buSzPts val="1800"/>
              <a:buNone/>
            </a:pPr>
            <a:r>
              <a:rPr lang="en-GB" i="0" dirty="0">
                <a:solidFill>
                  <a:srgbClr val="2B3A6C"/>
                </a:solidFill>
                <a:latin typeface="NTR"/>
                <a:ea typeface="NTR"/>
                <a:cs typeface="NTR"/>
                <a:sym typeface="NTR"/>
              </a:rPr>
              <a:t>Wed, July 5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2000" u="sng" dirty="0">
                <a:solidFill>
                  <a:schemeClr val="hlink"/>
                </a:solidFill>
                <a:hlinkClick r:id="rId3"/>
              </a:rPr>
              <a:t>https://github.com/kwchurch/JSALT_Better_Together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3000"/>
              <a:t>Value: Author Contributions + Audience Appreciation</a:t>
            </a:r>
            <a:br>
              <a:rPr lang="en-GB" sz="3000"/>
            </a:br>
            <a:r>
              <a:rPr lang="en-GB" sz="3000"/>
              <a:t>(Literature is a conversation, like social media)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/>
              <a:t>Author Contributions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/>
              <a:t>Time Invariant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/>
              <a:t>Does not change after publication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/>
              <a:t>Audience Appreciation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/>
              <a:t>Evolves over time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/>
              <a:t>Behavioral Signals</a:t>
            </a:r>
            <a:endParaRPr/>
          </a:p>
          <a:p>
            <a:pPr marL="863600" lvl="2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/>
              <a:t>Views</a:t>
            </a:r>
            <a:endParaRPr/>
          </a:p>
          <a:p>
            <a:pPr marL="863600" lvl="2" indent="-17145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500"/>
              <a:buChar char="■"/>
            </a:pPr>
            <a:r>
              <a:rPr lang="en-GB"/>
              <a:t>Citations</a:t>
            </a:r>
            <a:endParaRPr/>
          </a:p>
        </p:txBody>
      </p:sp>
      <p:pic>
        <p:nvPicPr>
          <p:cNvPr id="163" name="Google Shape;163;p25" descr="A picture containing line, plot, slope, screenshot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55819" y="2571750"/>
            <a:ext cx="5631900" cy="22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6/21/2023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166" name="Google Shape;166;p25" descr="A screenshot of a websit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3827" y="1337790"/>
            <a:ext cx="4555087" cy="118784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 rot="10800000">
            <a:off x="5737246" y="3395899"/>
            <a:ext cx="363300" cy="733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142258" y="3867016"/>
            <a:ext cx="3322500" cy="117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1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It is difficult to make predictions, especially about the future.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	-- </a:t>
            </a:r>
            <a:r>
              <a:rPr lang="en-GB" sz="1800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Yogi Berra</a:t>
            </a:r>
            <a:endParaRPr sz="1800" b="0" i="1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Where are we? And where are we going?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59" t="-348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en-GB"/>
              <a:t> 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6/26/2023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What do we have?  Big Files on Globus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9" t="-23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en-GB"/>
              <a:t> 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6/26/2023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dirty="0"/>
              <a:t>Deliverables</a:t>
            </a:r>
            <a:br>
              <a:rPr lang="en-GB" dirty="0"/>
            </a:br>
            <a:r>
              <a:rPr lang="en-GB" sz="1600" u="sng" dirty="0">
                <a:solidFill>
                  <a:schemeClr val="hlink"/>
                </a:solidFill>
                <a:hlinkClick r:id="rId3"/>
              </a:rPr>
              <a:t>https://github.com/kwchurch/JSALT_Better_Together/blob/main/doc/deliverables.md</a:t>
            </a:r>
            <a:r>
              <a:rPr lang="en-GB" sz="1600" dirty="0"/>
              <a:t> </a:t>
            </a:r>
            <a:endParaRPr dirty="0"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177800" lvl="0" indent="-1895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/>
            </a:pPr>
            <a:r>
              <a:rPr lang="en-GB" sz="19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Better access to literature</a:t>
            </a:r>
            <a:endParaRPr sz="1900" dirty="0"/>
          </a:p>
          <a:p>
            <a:pPr marL="177800" lvl="0" indent="-1895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/>
            </a:pPr>
            <a:r>
              <a:rPr lang="en-GB" sz="19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Resources:</a:t>
            </a:r>
            <a:endParaRPr sz="1900" dirty="0"/>
          </a:p>
          <a:p>
            <a:pPr marL="558800" lvl="1" indent="-2241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Many embeddings for many papers</a:t>
            </a:r>
            <a:endParaRPr sz="1600" dirty="0"/>
          </a:p>
          <a:p>
            <a:pPr marL="558800" lvl="1" indent="-2241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sz="160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osted models on </a:t>
            </a:r>
            <a:r>
              <a:rPr lang="en-GB" sz="1600" b="0" i="0" dirty="0" err="1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HuggingFace</a:t>
            </a:r>
            <a:endParaRPr sz="1600" b="0" i="0" dirty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8800" lvl="1" indent="-2241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Post code on GitHub</a:t>
            </a:r>
            <a:endParaRPr sz="1600" dirty="0"/>
          </a:p>
          <a:p>
            <a:pPr marL="177800" lvl="0" indent="-1895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/>
            </a:pPr>
            <a:r>
              <a:rPr lang="en-GB" sz="19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Summarization methods to compare and contrast across small (and large) collections of documents</a:t>
            </a:r>
            <a:endParaRPr sz="1900" dirty="0"/>
          </a:p>
          <a:p>
            <a:pPr marL="177800" lvl="0" indent="-1895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/>
            </a:pPr>
            <a:r>
              <a:rPr lang="en-GB" sz="19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Support incremental updates to embeddings based on citation graphs</a:t>
            </a:r>
            <a:endParaRPr sz="1900" dirty="0"/>
          </a:p>
          <a:p>
            <a:pPr marL="177800" lvl="0" indent="-1895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/>
            </a:pPr>
            <a:r>
              <a:rPr lang="en-GB" sz="19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Evaluation: </a:t>
            </a:r>
            <a:endParaRPr sz="1900" dirty="0"/>
          </a:p>
          <a:p>
            <a:pPr marL="520700" lvl="1" indent="-1860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Better numbers, </a:t>
            </a:r>
            <a:endParaRPr sz="1600" dirty="0"/>
          </a:p>
          <a:p>
            <a:pPr marL="520700" lvl="1" indent="-1860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as well as better benchmarks</a:t>
            </a:r>
            <a:endParaRPr sz="1600" dirty="0"/>
          </a:p>
          <a:p>
            <a:pPr marL="177800" lvl="0" indent="-762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endParaRPr dirty="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381000" lvl="0" indent="-3927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 startAt="6"/>
            </a:pP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Establish that combinations of text and links are better together (than either by itself)</a:t>
            </a:r>
            <a:endParaRPr sz="1600" dirty="0"/>
          </a:p>
          <a:p>
            <a:pPr marL="177800" lvl="0" indent="-1895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 startAt="6"/>
            </a:pP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Establish that citing sentences are useful</a:t>
            </a:r>
            <a:endParaRPr sz="1600" dirty="0"/>
          </a:p>
          <a:p>
            <a:pPr marL="177800" lvl="0" indent="-1895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 startAt="6"/>
            </a:pP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Improve methods for assigning papers to reviewers</a:t>
            </a:r>
            <a:endParaRPr sz="1600" dirty="0"/>
          </a:p>
          <a:p>
            <a:pPr marL="177800" lvl="0" indent="-1895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 startAt="6"/>
            </a:pP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Theory: Unified framework of </a:t>
            </a:r>
            <a:endParaRPr sz="1600" dirty="0"/>
          </a:p>
          <a:p>
            <a:pPr marL="520700" lvl="1" indent="-1860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Deep nets and </a:t>
            </a:r>
            <a:endParaRPr dirty="0"/>
          </a:p>
          <a:p>
            <a:pPr marL="520700" lvl="1" indent="-1860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Linear Algebra</a:t>
            </a:r>
            <a:endParaRPr dirty="0"/>
          </a:p>
          <a:p>
            <a:pPr marL="177800" lvl="0" indent="-1895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ct val="116666"/>
              <a:buFont typeface="Calibri"/>
              <a:buAutoNum type="arabicPeriod" startAt="6"/>
            </a:pPr>
            <a:r>
              <a:rPr lang="en-GB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Bibliometrics:</a:t>
            </a:r>
            <a:endParaRPr sz="1600" dirty="0"/>
          </a:p>
          <a:p>
            <a:pPr marL="558800" lvl="1" indent="-2241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Predict citations of a paper over time.</a:t>
            </a:r>
            <a:endParaRPr dirty="0"/>
          </a:p>
          <a:p>
            <a:pPr marL="558800" lvl="1" indent="-2241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Predict h-index of an author over time.</a:t>
            </a:r>
            <a:endParaRPr dirty="0"/>
          </a:p>
          <a:p>
            <a:pPr marL="558800" lvl="1" indent="-224155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rgbClr val="1F2328"/>
              </a:buClr>
              <a:buSzPct val="128571"/>
              <a:buFont typeface="Calibri"/>
              <a:buAutoNum type="arabicPeriod"/>
            </a:pPr>
            <a:r>
              <a:rPr lang="en-GB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Find authors that publish too many papers</a:t>
            </a:r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6/26/2023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Better Together Evaluation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05/07/2023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Train-Test on a Graph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 ML approach is randomly partition test and train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However, with temporal data we must have a sense of cause and effect: </a:t>
            </a:r>
            <a:r>
              <a:rPr lang="en-GB" b="1"/>
              <a:t>any referenced paper should be considered ‘seen’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/>
              <a:t>Partition </a:t>
            </a:r>
            <a:r>
              <a:rPr lang="en-GB"/>
              <a:t>and </a:t>
            </a:r>
            <a:r>
              <a:rPr lang="en-GB" b="1"/>
              <a:t>evaluate </a:t>
            </a:r>
            <a:r>
              <a:rPr lang="en-GB"/>
              <a:t>accordingly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200" y="888091"/>
            <a:ext cx="5049026" cy="348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Partitioning a Graph for Train-Test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311700" y="3567800"/>
            <a:ext cx="8520600" cy="15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82"/>
              <a:t>Partition the graph into test and train by a </a:t>
            </a:r>
            <a:r>
              <a:rPr lang="en-GB" sz="1682" b="1"/>
              <a:t>date</a:t>
            </a:r>
            <a:endParaRPr sz="1682" b="1"/>
          </a:p>
          <a:p>
            <a:pPr marL="457200" lvl="0" indent="-319404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 sz="1682" b="1"/>
              <a:t>But </a:t>
            </a:r>
            <a:r>
              <a:rPr lang="en-GB" sz="1682"/>
              <a:t>things are messy..</a:t>
            </a:r>
            <a:endParaRPr sz="1682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82"/>
              <a:t>All before are valid for training, everything afterwards is unseen to the model</a:t>
            </a:r>
            <a:endParaRPr sz="1682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82"/>
              <a:t>Can </a:t>
            </a:r>
            <a:r>
              <a:rPr lang="en-GB" sz="1682" b="1"/>
              <a:t>train </a:t>
            </a:r>
            <a:r>
              <a:rPr lang="en-GB" sz="1682"/>
              <a:t>on the graph, on the text, on other attributes (author, year, venue)</a:t>
            </a:r>
            <a:endParaRPr sz="1682"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17729"/>
            <a:ext cx="5888824" cy="24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Forecasting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3948500" cy="29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336850" y="1221650"/>
            <a:ext cx="394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correct predictions repeatedly across a reasonable amount of time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Not interesting to ‘forecast’ into the past or the present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Deployed models typically have frozen parameters. Therefore they are always forecasting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Pitfalls with Evaluating Paper Systems</a:t>
            </a:r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Evaluating within the Train set time</a:t>
            </a:r>
            <a:r>
              <a:rPr lang="en-GB"/>
              <a:t>: artificially easy (when we write papers, we can’t see what will be published in the future), introduces leakage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Tasks artificially simplified</a:t>
            </a:r>
            <a:r>
              <a:rPr lang="en-GB"/>
              <a:t>: Citation recommendation tasks propose negatives as those papers with a restricted training set (1K-100K). In reality, the number of negatives is closer to 100M.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0000"/>
                </a:solidFill>
              </a:rPr>
              <a:t>Small data sets</a:t>
            </a:r>
            <a:r>
              <a:rPr lang="en-GB"/>
              <a:t>: Some tasks may have as few as 30 samples, which is not enough to differentiate between systems with different capabilities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Forecasting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xfrm>
            <a:off x="451750" y="2729025"/>
            <a:ext cx="3897300" cy="21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an intuition that Test 1 will be the easiest, as academic literature evolves over time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How can we evaluate this shift: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Intrinsic evaluation: what's going on in the models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Task performance: how well do the 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25" y="949200"/>
            <a:ext cx="7805148" cy="17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>
            <a:spLocks noGrp="1"/>
          </p:cNvSpPr>
          <p:nvPr>
            <p:ph type="body" idx="1"/>
          </p:nvPr>
        </p:nvSpPr>
        <p:spPr>
          <a:xfrm>
            <a:off x="4428775" y="2656100"/>
            <a:ext cx="3897300" cy="21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We want to produce a set of tasks which: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Have enough samples (n) to make serious comparisons between models. </a:t>
            </a:r>
            <a:r>
              <a:rPr lang="en-GB" sz="1400" b="1"/>
              <a:t>Make datasets as big as possible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Evaluate models capabilities to do tasks </a:t>
            </a:r>
            <a:r>
              <a:rPr lang="en-GB" sz="1400" b="1"/>
              <a:t>people actually care about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/>
              <a:t>Ensure generation is automatic so we can </a:t>
            </a:r>
            <a:r>
              <a:rPr lang="en-GB" sz="1400" b="1"/>
              <a:t>update them in future</a:t>
            </a:r>
            <a:endParaRPr sz="1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4500"/>
              <a:t>Better Together:</a:t>
            </a:r>
            <a:br>
              <a:rPr lang="en-GB"/>
            </a:br>
            <a:r>
              <a:rPr lang="en-GB"/>
              <a:t>Text (Titles, Abstracts, Body); Context (Citations)</a:t>
            </a:r>
            <a:endParaRPr/>
          </a:p>
        </p:txBody>
      </p:sp>
      <p:pic>
        <p:nvPicPr>
          <p:cNvPr id="83" name="Google Shape;83;p17" descr="A picture containing text, screensho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8295" y="1369219"/>
            <a:ext cx="73074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6/21/2023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Better Together Tasks </a:t>
            </a: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8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Citation Recommendation</a:t>
            </a:r>
            <a:r>
              <a:rPr lang="en-GB" sz="1400"/>
              <a:t> - the paradigmatic Better Together task - </a:t>
            </a:r>
            <a:r>
              <a:rPr lang="en-GB" sz="1400" i="1"/>
              <a:t>What does </a:t>
            </a:r>
            <a:r>
              <a:rPr lang="en-GB" sz="1400" b="1" i="1"/>
              <a:t>Paper A</a:t>
            </a:r>
            <a:r>
              <a:rPr lang="en-GB" sz="1400" i="1"/>
              <a:t> reference?</a:t>
            </a:r>
            <a:endParaRPr sz="14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Simple implementation: get Paper A vector representation with model M and retrieve the nearest papers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Can also make Citation Recommendation </a:t>
            </a:r>
            <a:r>
              <a:rPr lang="en-GB" sz="1400" b="1"/>
              <a:t>local</a:t>
            </a:r>
            <a:r>
              <a:rPr lang="en-GB" sz="1400"/>
              <a:t>: given a sentence in </a:t>
            </a:r>
            <a:r>
              <a:rPr lang="en-GB" sz="1400" b="1"/>
              <a:t>Paper A</a:t>
            </a:r>
            <a:r>
              <a:rPr lang="en-GB" sz="1400"/>
              <a:t> predict </a:t>
            </a:r>
            <a:r>
              <a:rPr lang="en-GB" sz="1400" b="1"/>
              <a:t>that </a:t>
            </a:r>
            <a:r>
              <a:rPr lang="en-GB" sz="1400"/>
              <a:t>reference.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Many valencies around features, number of negatives, scoring (classification vs retrieval)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242" name="Google Shape;242;p35"/>
          <p:cNvSpPr txBox="1">
            <a:spLocks noGrp="1"/>
          </p:cNvSpPr>
          <p:nvPr>
            <p:ph type="body" idx="1"/>
          </p:nvPr>
        </p:nvSpPr>
        <p:spPr>
          <a:xfrm>
            <a:off x="4693800" y="1152475"/>
            <a:ext cx="4382100" cy="3416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Example: </a:t>
            </a:r>
            <a:r>
              <a:rPr lang="en-GB" sz="1400" b="1"/>
              <a:t>How do Dogs Walk</a:t>
            </a:r>
            <a:r>
              <a:rPr lang="en-GB" sz="1400"/>
              <a:t>?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i="1"/>
              <a:t>Erroneous Quadruped Walking Depictions</a:t>
            </a:r>
            <a:r>
              <a:rPr lang="en-GB" sz="1400"/>
              <a:t>, Horváth et al (2009)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“Although humans have observed walking quadrupeds for thousands of years, the exact characterization of the walking of tetrapods had to wait for the advent of photography [?]”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/>
              <a:t>Task: Find a reference to a (History of Science) paper describing the process of photographing tetrapod walking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Evaluations</a:t>
            </a:r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1"/>
          </p:nvPr>
        </p:nvSpPr>
        <p:spPr>
          <a:xfrm>
            <a:off x="311700" y="1163675"/>
            <a:ext cx="39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440"/>
              <a:buNone/>
            </a:pPr>
            <a:r>
              <a:rPr lang="en-GB" sz="1240" b="1"/>
              <a:t>Citations after k Years</a:t>
            </a:r>
            <a:r>
              <a:rPr lang="en-GB" sz="1240"/>
              <a:t> - How many citations did Paper A have after k years?</a:t>
            </a:r>
            <a:endParaRPr sz="1240"/>
          </a:p>
          <a:p>
            <a:pPr marL="457200" lvl="0" indent="-30734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40"/>
              <a:buChar char="-"/>
            </a:pPr>
            <a:r>
              <a:rPr lang="en-GB" sz="1240"/>
              <a:t>‘Hit Prediction’, that is, will a paper be successful.</a:t>
            </a:r>
            <a:endParaRPr sz="1240"/>
          </a:p>
          <a:p>
            <a:pPr marL="457200" lvl="0" indent="-307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40"/>
              <a:buChar char="-"/>
            </a:pPr>
            <a:r>
              <a:rPr lang="en-GB" sz="1240"/>
              <a:t>More specifically we ask ‘will the model be ‘a hit’ at a specific time, which is relevant to academic literature as certain topics wax and wane in terms of field attention.</a:t>
            </a:r>
            <a:endParaRPr sz="124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440"/>
              <a:buNone/>
            </a:pPr>
            <a:r>
              <a:rPr lang="en-GB" sz="1240" b="1"/>
              <a:t>Repeat References</a:t>
            </a:r>
            <a:r>
              <a:rPr lang="en-GB" sz="1240"/>
              <a:t> - Given A references B, how many times does it reference B?</a:t>
            </a:r>
            <a:endParaRPr sz="1240"/>
          </a:p>
          <a:p>
            <a:pPr marL="457200" lvl="0" indent="-30734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40"/>
              <a:buChar char="-"/>
            </a:pPr>
            <a:r>
              <a:rPr lang="en-GB" sz="1240"/>
              <a:t>Agnostic about what multiple references means, but it probably means something</a:t>
            </a:r>
            <a:endParaRPr sz="939">
              <a:solidFill>
                <a:schemeClr val="dk1"/>
              </a:solidFill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4384500" y="1170125"/>
            <a:ext cx="4447800" cy="3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240" b="1">
                <a:solidFill>
                  <a:schemeClr val="dk2"/>
                </a:solidFill>
              </a:rPr>
              <a:t>Publication Year</a:t>
            </a:r>
            <a:r>
              <a:rPr lang="en-GB" sz="1240">
                <a:solidFill>
                  <a:schemeClr val="dk2"/>
                </a:solidFill>
              </a:rPr>
              <a:t> - What year is paper A published?</a:t>
            </a:r>
            <a:endParaRPr sz="1240">
              <a:solidFill>
                <a:schemeClr val="dk2"/>
              </a:solidFill>
            </a:endParaRPr>
          </a:p>
          <a:p>
            <a:pPr marL="457200" lvl="0" indent="-307340" algn="l" rtl="0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40"/>
              <a:buChar char="-"/>
            </a:pPr>
            <a:r>
              <a:rPr lang="en-GB" sz="1240">
                <a:solidFill>
                  <a:schemeClr val="dk2"/>
                </a:solidFill>
              </a:rPr>
              <a:t>Is a paper timely? Is the model capable of inferring time from the (messy) citation graph </a:t>
            </a:r>
            <a:endParaRPr sz="124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240" b="1">
                <a:solidFill>
                  <a:schemeClr val="dk2"/>
                </a:solidFill>
              </a:rPr>
              <a:t>Venue Prediction</a:t>
            </a:r>
            <a:r>
              <a:rPr lang="en-GB" sz="1240">
                <a:solidFill>
                  <a:schemeClr val="dk2"/>
                </a:solidFill>
              </a:rPr>
              <a:t> - Which venue is paper A published in?</a:t>
            </a:r>
            <a:endParaRPr sz="1240">
              <a:solidFill>
                <a:schemeClr val="dk2"/>
              </a:solidFill>
            </a:endParaRPr>
          </a:p>
          <a:p>
            <a:pPr marL="457200" lvl="0" indent="-307340" algn="l" rtl="0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40"/>
              <a:buChar char="-"/>
            </a:pPr>
            <a:r>
              <a:rPr lang="en-GB" sz="1240">
                <a:solidFill>
                  <a:schemeClr val="dk2"/>
                </a:solidFill>
              </a:rPr>
              <a:t>Helpful to users: I’ve written a paper in a new area for me, where do I send it?</a:t>
            </a:r>
            <a:endParaRPr sz="124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240" b="1">
                <a:solidFill>
                  <a:schemeClr val="dk2"/>
                </a:solidFill>
              </a:rPr>
              <a:t>Peer Reviewer Score</a:t>
            </a:r>
            <a:r>
              <a:rPr lang="en-GB" sz="1240">
                <a:solidFill>
                  <a:schemeClr val="dk2"/>
                </a:solidFill>
              </a:rPr>
              <a:t> - What score was this paper given on OpenReview?</a:t>
            </a:r>
            <a:endParaRPr sz="1240">
              <a:solidFill>
                <a:schemeClr val="dk2"/>
              </a:solidFill>
            </a:endParaRPr>
          </a:p>
          <a:p>
            <a:pPr marL="457200" lvl="0" indent="-307340" algn="l" rtl="0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40"/>
              <a:buChar char="-"/>
            </a:pPr>
            <a:r>
              <a:rPr lang="en-GB" sz="1240">
                <a:solidFill>
                  <a:schemeClr val="dk2"/>
                </a:solidFill>
              </a:rPr>
              <a:t>Very hard, potentially aleatory uncertainty in the reviewing process (what did reviewer 2 have for breakfast?) but powerful</a:t>
            </a:r>
            <a:endParaRPr sz="124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600"/>
              </a:spcAft>
              <a:buNone/>
            </a:pPr>
            <a:endParaRPr sz="44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Models</a:t>
            </a:r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311700" y="940375"/>
            <a:ext cx="85206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5600">
                <a:solidFill>
                  <a:schemeClr val="dk1"/>
                </a:solidFill>
              </a:rPr>
              <a:t>Don’t just do these evaluations, see how they perform as time from cutoff year increases. </a:t>
            </a:r>
            <a:endParaRPr sz="5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6612"/>
            <a:ext cx="8520602" cy="1934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311700" y="3161225"/>
            <a:ext cx="85206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595959"/>
                </a:solidFill>
              </a:rPr>
              <a:t>Intuition: as we try these tasks further out, things get muddier. If you’re an expert in 2010 what do you know about COVID, AlphaGo, South Sudan, etc?</a:t>
            </a:r>
            <a:endParaRPr sz="4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595959"/>
                </a:solidFill>
              </a:rPr>
              <a:t>Question: How to quantify this?</a:t>
            </a:r>
            <a:endParaRPr sz="4800">
              <a:solidFill>
                <a:srgbClr val="595959"/>
              </a:solidFill>
            </a:endParaRPr>
          </a:p>
          <a:p>
            <a:pPr marL="457200" lvl="0" indent="-304800" algn="l" rtl="0"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-"/>
            </a:pPr>
            <a:r>
              <a:rPr lang="en-GB" sz="4800">
                <a:solidFill>
                  <a:srgbClr val="595959"/>
                </a:solidFill>
              </a:rPr>
              <a:t>LLM: Perplexity of SciBERT across different bins, BPE compressibility</a:t>
            </a:r>
            <a:endParaRPr sz="4800">
              <a:solidFill>
                <a:srgbClr val="59595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-"/>
            </a:pPr>
            <a:r>
              <a:rPr lang="en-GB" sz="4800">
                <a:solidFill>
                  <a:srgbClr val="595959"/>
                </a:solidFill>
              </a:rPr>
              <a:t>Better Together Eval: task performance at y+1, y+2, y+n (</a:t>
            </a:r>
            <a:r>
              <a:rPr lang="en-GB" sz="4800" b="1">
                <a:solidFill>
                  <a:srgbClr val="595959"/>
                </a:solidFill>
              </a:rPr>
              <a:t>up to 2023</a:t>
            </a:r>
            <a:r>
              <a:rPr lang="en-GB" sz="4800">
                <a:solidFill>
                  <a:srgbClr val="595959"/>
                </a:solidFill>
              </a:rPr>
              <a:t>*)</a:t>
            </a:r>
            <a:endParaRPr sz="4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Query: ``DeepWalk: Online Learning of…’’</a:t>
            </a:r>
            <a:endParaRPr/>
          </a:p>
        </p:txBody>
      </p:sp>
      <p:pic>
        <p:nvPicPr>
          <p:cNvPr id="91" name="Google Shape;91;p18" descr="A picture containing text, font, screenshot, receip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9795" y="1026319"/>
            <a:ext cx="8270700" cy="39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6/21/2023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3035920" y="2809392"/>
            <a:ext cx="577200" cy="1238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8" descr="A screenshot of a web pag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6926" y="1749340"/>
            <a:ext cx="5829302" cy="3358605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Document Similarities:</a:t>
            </a:r>
            <a:br>
              <a:rPr lang="en-GB"/>
            </a:br>
            <a:r>
              <a:rPr lang="en-GB"/>
              <a:t>Use Cases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400" dirty="0"/>
              <a:t>Recommendations</a:t>
            </a:r>
            <a:endParaRPr sz="2400"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 dirty="0"/>
              <a:t>What should I read?</a:t>
            </a:r>
            <a:endParaRPr sz="1800"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 dirty="0"/>
              <a:t>What should I cite?</a:t>
            </a:r>
            <a:endParaRPr sz="18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400" dirty="0"/>
              <a:t>Many systems focus on ``relevance’’ (word overlap)</a:t>
            </a:r>
            <a:endParaRPr sz="2400"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 dirty="0"/>
              <a:t>But don’t recommend dups</a:t>
            </a:r>
            <a:endParaRPr sz="1800"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 dirty="0"/>
              <a:t>Moreover, credibility is super-important</a:t>
            </a:r>
            <a:endParaRPr sz="1800"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 dirty="0"/>
              <a:t>Don’t recommend papers that are buzz-word compliant</a:t>
            </a:r>
            <a:endParaRPr sz="1800" dirty="0"/>
          </a:p>
          <a:p>
            <a:pPr marL="863600" lvl="2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 sz="1800" dirty="0"/>
              <a:t>But not worth reading</a:t>
            </a:r>
            <a:endParaRPr sz="1800" dirty="0"/>
          </a:p>
          <a:p>
            <a:pPr marL="863600" lvl="2" indent="-17145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500"/>
              <a:buChar char="■"/>
            </a:pPr>
            <a:r>
              <a:rPr lang="en-GB" sz="1800" dirty="0"/>
              <a:t>(Most papers are never cited)</a:t>
            </a:r>
            <a:endParaRPr sz="1800"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6/21/2023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04" name="Google Shape;104;p19" descr="A screenshot of a web pag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6056" y="102336"/>
            <a:ext cx="3842305" cy="2179687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4400" dirty="0"/>
              <a:t>Realities</a:t>
            </a:r>
            <a:endParaRPr sz="4400" dirty="0"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The Real World</a:t>
            </a:r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000" dirty="0"/>
              <a:t>Large </a:t>
            </a:r>
            <a:endParaRPr sz="20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000" dirty="0"/>
              <a:t>Growing</a:t>
            </a:r>
            <a:endParaRPr sz="20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000" dirty="0"/>
              <a:t>Dirty</a:t>
            </a:r>
            <a:endParaRPr sz="2000"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600" dirty="0"/>
              <a:t>Missing Values</a:t>
            </a:r>
            <a:endParaRPr sz="1600"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600" dirty="0"/>
              <a:t>Bad/misleading Values</a:t>
            </a:r>
            <a:endParaRPr sz="1600" dirty="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3"/>
          </p:nvPr>
        </p:nvSpPr>
        <p:spPr>
          <a:xfrm>
            <a:off x="4629149" y="1260872"/>
            <a:ext cx="4252457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Idealizations (Evaluation Benchmarks)</a:t>
            </a:r>
            <a:endParaRPr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000" dirty="0"/>
              <a:t>Small</a:t>
            </a:r>
            <a:endParaRPr sz="20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000" dirty="0"/>
              <a:t>Static</a:t>
            </a:r>
            <a:endParaRPr sz="20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-GB" sz="2000" dirty="0"/>
              <a:t>Clean</a:t>
            </a:r>
            <a:endParaRPr sz="20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6/21/2023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Global Scientific Output Doubles Every 9 Years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623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/>
              <a:t>Timeliness</a:t>
            </a:r>
            <a:endParaRPr/>
          </a:p>
          <a:p>
            <a:pPr marL="520700" lvl="1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GB" sz="2100"/>
              <a:t>Web companies keep indexes up to date (web is a moving target)</a:t>
            </a:r>
            <a:endParaRPr/>
          </a:p>
          <a:p>
            <a:pPr marL="520700" lvl="1" indent="-17145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○"/>
            </a:pPr>
            <a:r>
              <a:rPr lang="en-GB" sz="2100"/>
              <a:t>Ditto for Academic Search</a:t>
            </a:r>
            <a:endParaRPr/>
          </a:p>
        </p:txBody>
      </p:sp>
      <p:pic>
        <p:nvPicPr>
          <p:cNvPr id="122" name="Google Shape;122;p2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92845" y="1369219"/>
            <a:ext cx="32634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6/21/2023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 descr="Grace Under Pressure: 15th October Mine's bigger than yours"/>
          <p:cNvPicPr preferRelativeResize="0"/>
          <p:nvPr/>
        </p:nvPicPr>
        <p:blipFill rotWithShape="1">
          <a:blip r:embed="rId3">
            <a:alphaModFix/>
          </a:blip>
          <a:srcRect t="11464" b="13109"/>
          <a:stretch/>
        </p:blipFill>
        <p:spPr>
          <a:xfrm>
            <a:off x="816458" y="2131787"/>
            <a:ext cx="2046011" cy="154320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Opportunity for Evaluation:</a:t>
            </a:r>
            <a:br>
              <a:rPr lang="en-GB"/>
            </a:br>
            <a:r>
              <a:rPr lang="en-GB"/>
              <a:t>Answer Important Questions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-GB"/>
              <a:t>Unimportant Questions (SOTA-Chasing)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-GB"/>
              <a:t>Mine is bigger than yours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-GB"/>
              <a:t>Important Questions (Good)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6/26/2023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4098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177800" lvl="0" indent="-1641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GB"/>
              <a:t>What should I read?  Cite?</a:t>
            </a:r>
            <a:endParaRPr/>
          </a:p>
          <a:p>
            <a:pPr marL="177800" lvl="0" indent="-1641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GB"/>
              <a:t>What’s Hot &amp; What’s Not?</a:t>
            </a:r>
            <a:endParaRPr/>
          </a:p>
          <a:p>
            <a:pPr marL="520700" lvl="1" indent="-1733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-GB"/>
              <a:t>Which papers are </a:t>
            </a:r>
            <a:endParaRPr/>
          </a:p>
          <a:p>
            <a:pPr marL="863600" lvl="2" indent="-16986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7142"/>
              <a:buChar char="■"/>
            </a:pPr>
            <a:r>
              <a:rPr lang="en-GB"/>
              <a:t>tearing up the charts?</a:t>
            </a:r>
            <a:endParaRPr/>
          </a:p>
          <a:p>
            <a:pPr marL="520700" lvl="1" indent="-1733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-GB"/>
              <a:t>Which authors are</a:t>
            </a:r>
            <a:endParaRPr/>
          </a:p>
          <a:p>
            <a:pPr marL="863600" lvl="2" indent="-16986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7142"/>
              <a:buChar char="■"/>
            </a:pPr>
            <a:r>
              <a:rPr lang="en-GB"/>
              <a:t>rising stars</a:t>
            </a:r>
            <a:endParaRPr/>
          </a:p>
          <a:p>
            <a:pPr marL="177800" lvl="0" indent="-16414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-GB"/>
              <a:t>Timeliness (Update Story)</a:t>
            </a:r>
            <a:endParaRPr/>
          </a:p>
          <a:p>
            <a:pPr marL="520700" lvl="1" indent="-1733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-GB"/>
              <a:t>Post model on HuggingFace</a:t>
            </a:r>
            <a:endParaRPr/>
          </a:p>
          <a:p>
            <a:pPr marL="520700" lvl="1" indent="-1733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-GB"/>
              <a:t>COVID happens</a:t>
            </a:r>
            <a:endParaRPr/>
          </a:p>
          <a:p>
            <a:pPr marL="520700" lvl="1" indent="-1733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-GB"/>
              <a:t>How long are models good for?</a:t>
            </a:r>
            <a:endParaRPr/>
          </a:p>
          <a:p>
            <a:pPr marL="863600" lvl="2" indent="-16986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7142"/>
              <a:buChar char="■"/>
            </a:pPr>
            <a:r>
              <a:rPr lang="en-GB"/>
              <a:t>Sell-by dates for SciBERT</a:t>
            </a:r>
            <a:endParaRPr/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ct val="128571"/>
              <a:buNone/>
            </a:pPr>
            <a:endParaRPr/>
          </a:p>
        </p:txBody>
      </p:sp>
      <p:pic>
        <p:nvPicPr>
          <p:cNvPr id="137" name="Google Shape;137;p22" descr="A screenshot of a computer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388" y="3718205"/>
            <a:ext cx="2758990" cy="120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442913" y="240506"/>
            <a:ext cx="4486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r>
              <a:rPr lang="en-GB"/>
              <a:t>Standard Test-Train Split</a:t>
            </a:r>
            <a:br>
              <a:rPr lang="en-GB"/>
            </a:br>
            <a:r>
              <a:rPr lang="en-GB"/>
              <a:t>Assumes Time is Symmetric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59626" y="1369219"/>
            <a:ext cx="27768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dirty="0"/>
              <a:t>Proposed Split</a:t>
            </a:r>
            <a:endParaRPr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dirty="0"/>
              <a:t>Sort 200M papers </a:t>
            </a:r>
          </a:p>
          <a:p>
            <a:pPr marL="977900" lvl="2" indent="-177800">
              <a:spcBef>
                <a:spcPts val="400"/>
              </a:spcBef>
              <a:buSzPts val="1800"/>
              <a:buChar char="○"/>
            </a:pPr>
            <a:r>
              <a:rPr lang="en-GB" dirty="0"/>
              <a:t>by pub date</a:t>
            </a:r>
            <a:endParaRPr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dirty="0"/>
              <a:t>Create 100 bins</a:t>
            </a:r>
          </a:p>
          <a:p>
            <a:pPr marL="977900" lvl="2" indent="-177800">
              <a:spcBef>
                <a:spcPts val="400"/>
              </a:spcBef>
              <a:buSzPts val="1800"/>
              <a:buChar char="○"/>
            </a:pPr>
            <a:r>
              <a:rPr lang="en-GB" dirty="0"/>
              <a:t>2M papers per bin</a:t>
            </a:r>
            <a:endParaRPr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dirty="0"/>
              <a:t>Train on early bins</a:t>
            </a:r>
            <a:endParaRPr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dirty="0"/>
              <a:t>Test on later bins</a:t>
            </a:r>
            <a:endParaRPr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dirty="0"/>
              <a:t>Hypo: </a:t>
            </a:r>
            <a:endParaRPr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dirty="0"/>
              <a:t>Short-term forecasting </a:t>
            </a:r>
            <a:endParaRPr dirty="0"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○"/>
            </a:pPr>
            <a:r>
              <a:rPr lang="en-GB" dirty="0"/>
              <a:t>is easier than long-time weather forecasting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6/26/2023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146" name="Google Shape;146;p2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09933" y="1234679"/>
            <a:ext cx="32634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5257800" y="0"/>
            <a:ext cx="3886200" cy="919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ial"/>
              <a:buNone/>
            </a:pPr>
            <a:r>
              <a:rPr lang="en-GB" sz="1800" b="0" i="1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It is difficult to make predictions, especially about the future.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Arial"/>
              <a:buNone/>
            </a:pPr>
            <a:r>
              <a:rPr lang="en-GB" sz="1800" b="0" i="1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	-- </a:t>
            </a:r>
            <a:r>
              <a:rPr lang="en-GB" sz="18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Yogi Berra</a:t>
            </a:r>
            <a:endParaRPr sz="1800" b="0" i="1" u="none" strike="noStrike" cap="non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" name="Google Shape;148;p23"/>
          <p:cNvGraphicFramePr/>
          <p:nvPr/>
        </p:nvGraphicFramePr>
        <p:xfrm>
          <a:off x="3064733" y="1248296"/>
          <a:ext cx="2507650" cy="3668500"/>
        </p:xfrm>
        <a:graphic>
          <a:graphicData uri="http://schemas.openxmlformats.org/drawingml/2006/table">
            <a:tbl>
              <a:tblPr>
                <a:noFill/>
                <a:tableStyleId>{158CACA7-7148-4203-AB35-10077311EF80}</a:tableStyleId>
              </a:tblPr>
              <a:tblGrid>
                <a:gridCol w="125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u="sng" strike="noStrike" cap="none"/>
                        <a:t>bin</a:t>
                      </a:r>
                      <a:endParaRPr sz="2400" b="1" i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u="sng" strike="noStrike" cap="none"/>
                        <a:t>date</a:t>
                      </a:r>
                      <a:endParaRPr sz="2400" b="1" i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0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1684-05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1936-03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2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1951-08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3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1958-08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4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1963-10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5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1967-07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6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1970-06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7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1973-01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8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1975-07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9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u="none" strike="noStrike" cap="none"/>
                        <a:t>1977-10</a:t>
                      </a:r>
                      <a:endParaRPr sz="2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Simple Question: </a:t>
            </a:r>
            <a:br>
              <a:rPr lang="en-GB"/>
            </a:br>
            <a:r>
              <a:rPr lang="en-GB"/>
              <a:t>Predicting Audience Appreciation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9" t="-23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en-GB"/>
              <a:t> </a:t>
            </a: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6/26/2023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1375</Words>
  <Application>Microsoft Macintosh PowerPoint</Application>
  <PresentationFormat>On-screen Show (16:9)</PresentationFormat>
  <Paragraphs>210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Arial</vt:lpstr>
      <vt:lpstr>NTR</vt:lpstr>
      <vt:lpstr>Simple Light</vt:lpstr>
      <vt:lpstr>Wednesday Update Better Together: Text + Context</vt:lpstr>
      <vt:lpstr>Better Together: Text (Titles, Abstracts, Body); Context (Citations)</vt:lpstr>
      <vt:lpstr>Query: ``DeepWalk: Online Learning of…’’</vt:lpstr>
      <vt:lpstr>Document Similarities: Use Cases</vt:lpstr>
      <vt:lpstr>Realities</vt:lpstr>
      <vt:lpstr>Global Scientific Output Doubles Every 9 Years</vt:lpstr>
      <vt:lpstr>Opportunity for Evaluation: Answer Important Questions</vt:lpstr>
      <vt:lpstr>Standard Test-Train Split Assumes Time is Symmetric</vt:lpstr>
      <vt:lpstr>Simple Question:  Predicting Audience Appreciation</vt:lpstr>
      <vt:lpstr>Value: Author Contributions + Audience Appreciation (Literature is a conversation, like social media)</vt:lpstr>
      <vt:lpstr>Where are we? And where are we going?</vt:lpstr>
      <vt:lpstr>What do we have?  Big Files on Globus</vt:lpstr>
      <vt:lpstr>Deliverables https://github.com/kwchurch/JSALT_Better_Together/blob/main/doc/deliverables.md </vt:lpstr>
      <vt:lpstr>Better Together Evaluation</vt:lpstr>
      <vt:lpstr>Train-Test on a Graph</vt:lpstr>
      <vt:lpstr>Partitioning a Graph for Train-Test</vt:lpstr>
      <vt:lpstr>Forecasting</vt:lpstr>
      <vt:lpstr>Pitfalls with Evaluating Paper Systems</vt:lpstr>
      <vt:lpstr>Forecasting</vt:lpstr>
      <vt:lpstr>Better Together Tasks </vt:lpstr>
      <vt:lpstr>Other Evaluations</vt:lpstr>
      <vt:lpstr>Evaluating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Wednesday Update Better Together: Text + Context</dc:title>
  <cp:lastModifiedBy>Church, Kenneth</cp:lastModifiedBy>
  <cp:revision>2</cp:revision>
  <dcterms:modified xsi:type="dcterms:W3CDTF">2023-07-05T07:10:24Z</dcterms:modified>
</cp:coreProperties>
</file>